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0" r:id="rId3"/>
    <p:sldId id="272" r:id="rId4"/>
    <p:sldId id="273" r:id="rId5"/>
    <p:sldId id="274" r:id="rId6"/>
    <p:sldId id="278" r:id="rId7"/>
    <p:sldId id="279" r:id="rId8"/>
    <p:sldId id="280" r:id="rId9"/>
    <p:sldId id="271" r:id="rId10"/>
    <p:sldId id="275" r:id="rId11"/>
    <p:sldId id="281" r:id="rId12"/>
    <p:sldId id="276" r:id="rId13"/>
    <p:sldId id="277" r:id="rId14"/>
    <p:sldId id="263" r:id="rId15"/>
    <p:sldId id="257" r:id="rId16"/>
    <p:sldId id="258" r:id="rId17"/>
    <p:sldId id="259" r:id="rId18"/>
    <p:sldId id="260" r:id="rId19"/>
    <p:sldId id="266" r:id="rId20"/>
    <p:sldId id="267" r:id="rId21"/>
    <p:sldId id="26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8FD15-F212-41EE-B9B1-160361C9BABD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D3D1A-DC1C-4965-B0F4-647FC9BED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0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3AA271-FC4F-4B80-8070-65BD64473694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Definition of a wound not mortal. </a:t>
            </a:r>
          </a:p>
          <a:p>
            <a:pPr>
              <a:spcBef>
                <a:spcPct val="0"/>
              </a:spcBef>
            </a:pPr>
            <a:r>
              <a:rPr lang="en-US" smtClean="0"/>
              <a:t>Improvements in Medical Technology.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2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8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6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4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5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07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6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0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5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E67DC-CFB8-4000-8762-CFBDB5A32A4C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E1496-E909-42F1-82C3-FBF2F8EB3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7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Civil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14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 the period prior to the Civil War, abolitionists mounted a </a:t>
            </a:r>
            <a:r>
              <a:rPr lang="en-US" dirty="0">
                <a:solidFill>
                  <a:srgbClr val="C90C03"/>
                </a:solidFill>
              </a:rPr>
              <a:t>public relations campaign</a:t>
            </a:r>
            <a:r>
              <a:rPr lang="en-US" dirty="0"/>
              <a:t> against slavery.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Similar to the anti-smoking campaign going on today.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They argued that “the end justifies the means</a:t>
            </a:r>
            <a:r>
              <a:rPr lang="en-US" sz="3200" dirty="0" smtClean="0"/>
              <a:t>.”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Not clear anyone anticipated the high </a:t>
            </a:r>
            <a:r>
              <a:rPr lang="en-US" sz="3200" dirty="0" smtClean="0"/>
              <a:t>cost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98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Civil War Lasts from 1861-1865</a:t>
            </a:r>
          </a:p>
          <a:p>
            <a:r>
              <a:rPr lang="en-US" dirty="0" smtClean="0"/>
              <a:t>In spite of the much larger population and industrial capacity of the North, the South dominates at the beginning of the War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86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sz="4000" smtClean="0"/>
              <a:t>How Many People Died in Civil War?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85800" y="1600200"/>
          <a:ext cx="80772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Worksheet" r:id="rId4" imgW="6088761" imgH="2408301" progId="Excel.Sheet.8">
                  <p:embed/>
                </p:oleObj>
              </mc:Choice>
              <mc:Fallback>
                <p:oleObj name="Worksheet" r:id="rId4" imgW="6088761" imgH="240830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00200"/>
                        <a:ext cx="807720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564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If you were a draft age male what were your chances of being killed or wounded?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609600" y="1447800"/>
          <a:ext cx="76962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Worksheet" r:id="rId3" imgW="4793361" imgH="3078861" progId="Excel.Sheet.8">
                  <p:embed/>
                </p:oleObj>
              </mc:Choice>
              <mc:Fallback>
                <p:oleObj name="Worksheet" r:id="rId3" imgW="4793361" imgH="307886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447800"/>
                        <a:ext cx="7696200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9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Monetary Cost of Civil War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 eaLnBrk="1" hangingPunct="1"/>
            <a:r>
              <a:rPr lang="en-US" sz="2400" dirty="0" smtClean="0">
                <a:cs typeface="Arial" charset="0"/>
              </a:rPr>
              <a:t>Estimated  cost of the Civil War was </a:t>
            </a:r>
            <a:r>
              <a:rPr lang="en-US" sz="2400" dirty="0" smtClean="0">
                <a:solidFill>
                  <a:srgbClr val="C90C03"/>
                </a:solidFill>
                <a:cs typeface="Arial" charset="0"/>
              </a:rPr>
              <a:t>$6.6 billion dollars</a:t>
            </a:r>
            <a:r>
              <a:rPr lang="en-US" sz="2400" dirty="0" smtClean="0">
                <a:cs typeface="Arial" charset="0"/>
              </a:rPr>
              <a:t>.</a:t>
            </a:r>
          </a:p>
          <a:p>
            <a:pPr lvl="1" algn="just" eaLnBrk="1" hangingPunct="1"/>
            <a:r>
              <a:rPr lang="en-US" sz="2000" dirty="0" smtClean="0">
                <a:cs typeface="Arial" charset="0"/>
              </a:rPr>
              <a:t>About half of this government expenditure.</a:t>
            </a:r>
          </a:p>
          <a:p>
            <a:pPr lvl="1" algn="just" eaLnBrk="1" hangingPunct="1"/>
            <a:r>
              <a:rPr lang="en-US" sz="2000" dirty="0" smtClean="0">
                <a:cs typeface="Arial" charset="0"/>
              </a:rPr>
              <a:t>The rest includes loss of physical capital, loss of life</a:t>
            </a:r>
          </a:p>
          <a:p>
            <a:pPr algn="just" eaLnBrk="1" hangingPunct="1"/>
            <a:r>
              <a:rPr lang="en-US" sz="2400" dirty="0" smtClean="0">
                <a:cs typeface="Arial" charset="0"/>
              </a:rPr>
              <a:t>Total cost of $206 for each American in 1861 or almost twice the amount consumed by the average American in 1860, i.e. 2 years wages.</a:t>
            </a:r>
          </a:p>
          <a:p>
            <a:pPr lvl="1" algn="just" eaLnBrk="1" hangingPunct="1"/>
            <a:r>
              <a:rPr lang="en-US" sz="2400" dirty="0" smtClean="0">
                <a:cs typeface="Arial" charset="0"/>
              </a:rPr>
              <a:t>$6.6 billion was enough to buy the freedom of all the slaves at market prices, provide them with 40 acres and a mule, and still leave $3.5 billion to pay for reparations to blacks for the lost pay under slavery.</a:t>
            </a:r>
          </a:p>
        </p:txBody>
      </p:sp>
    </p:spTree>
    <p:extLst>
      <p:ext uri="{BB962C8B-B14F-4D97-AF65-F5344CB8AC3E}">
        <p14:creationId xmlns:p14="http://schemas.microsoft.com/office/powerpoint/2010/main" val="253215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smtClean="0"/>
              <a:t>The Great Tragedy of the Civil War. 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6482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Why was the Civil War so costly to fight—both in lives and material?</a:t>
            </a:r>
          </a:p>
          <a:p>
            <a:pPr lvl="1" eaLnBrk="1" hangingPunct="1"/>
            <a:r>
              <a:rPr lang="en-US" sz="2300" dirty="0" smtClean="0"/>
              <a:t>Motivation.</a:t>
            </a:r>
          </a:p>
          <a:p>
            <a:pPr lvl="1" eaLnBrk="1" hangingPunct="1"/>
            <a:r>
              <a:rPr lang="en-US" sz="2300" dirty="0" smtClean="0"/>
              <a:t>Balance of Forces.</a:t>
            </a:r>
          </a:p>
          <a:p>
            <a:pPr lvl="1" eaLnBrk="1" hangingPunct="1"/>
            <a:r>
              <a:rPr lang="en-US" sz="2300" dirty="0" smtClean="0"/>
              <a:t>Technology and Tactics.</a:t>
            </a:r>
          </a:p>
        </p:txBody>
      </p:sp>
    </p:spTree>
    <p:extLst>
      <p:ext uri="{BB962C8B-B14F-4D97-AF65-F5344CB8AC3E}">
        <p14:creationId xmlns:p14="http://schemas.microsoft.com/office/powerpoint/2010/main" val="369456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noFill/>
        </p:spPr>
        <p:txBody>
          <a:bodyPr anchor="t"/>
          <a:lstStyle/>
          <a:p>
            <a:pPr eaLnBrk="1" hangingPunct="1"/>
            <a:r>
              <a:rPr lang="en-US" sz="4000" smtClean="0"/>
              <a:t>Explaining the Lethality of Civil War.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2 Factors led the Civil War to be very lethal.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C82004"/>
                </a:solidFill>
              </a:rPr>
              <a:t>Evenly matched opponents</a:t>
            </a:r>
            <a:r>
              <a:rPr lang="en-US" sz="2000" dirty="0" smtClean="0"/>
              <a:t>-same culture, tactics, weapons, etc.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C90C03"/>
                </a:solidFill>
              </a:rPr>
              <a:t>Balance of forces</a:t>
            </a:r>
            <a:r>
              <a:rPr lang="en-US" sz="2000" dirty="0" smtClean="0"/>
              <a:t>-equally divide country, same culture, tactics, technology and will to fight-leads to long and bloody conflict.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C90C03"/>
                </a:solidFill>
              </a:rPr>
              <a:t>Tactics</a:t>
            </a:r>
            <a:r>
              <a:rPr lang="en-US" sz="2000" dirty="0" smtClean="0"/>
              <a:t>.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Generals trained at the same military academies. 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Many of them knew each other personally. </a:t>
            </a:r>
          </a:p>
        </p:txBody>
      </p:sp>
    </p:spTree>
    <p:extLst>
      <p:ext uri="{BB962C8B-B14F-4D97-AF65-F5344CB8AC3E}">
        <p14:creationId xmlns:p14="http://schemas.microsoft.com/office/powerpoint/2010/main" val="242313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Technology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800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2300" dirty="0" smtClean="0"/>
              <a:t>Improvements in Logistics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Railroads and canal system allowed </a:t>
            </a:r>
            <a:r>
              <a:rPr lang="en-US" dirty="0" smtClean="0">
                <a:solidFill>
                  <a:srgbClr val="C82004"/>
                </a:solidFill>
              </a:rPr>
              <a:t>the concentration of large groups of armed men</a:t>
            </a:r>
            <a:r>
              <a:rPr lang="en-US" dirty="0" smtClean="0"/>
              <a:t> in the field for extended periods of time. 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Telegraph 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300" dirty="0" smtClean="0"/>
              <a:t>Changes in the technology of warfare.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increased </a:t>
            </a:r>
            <a:r>
              <a:rPr lang="en-US" dirty="0" smtClean="0"/>
              <a:t>rate of fire of </a:t>
            </a:r>
            <a:r>
              <a:rPr lang="en-US" dirty="0" smtClean="0"/>
              <a:t>rifles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Artillery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5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Technology and Tactics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Civil War was a case where the technology of warfare had advanced while the tactics employed by generals had not adjusted.</a:t>
            </a:r>
          </a:p>
          <a:p>
            <a:pPr eaLnBrk="1" hangingPunct="1"/>
            <a:r>
              <a:rPr lang="en-US" smtClean="0"/>
              <a:t>The result was a very high level of lethality. </a:t>
            </a:r>
          </a:p>
        </p:txBody>
      </p:sp>
    </p:spTree>
    <p:extLst>
      <p:ext uri="{BB962C8B-B14F-4D97-AF65-F5344CB8AC3E}">
        <p14:creationId xmlns:p14="http://schemas.microsoft.com/office/powerpoint/2010/main" val="196346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8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0969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The Conundrum of the Civil War.—Why did Northerners fight CW? </a:t>
            </a:r>
          </a:p>
        </p:txBody>
      </p:sp>
      <p:sp>
        <p:nvSpPr>
          <p:cNvPr id="46085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Main Beneficiary of Slavery White Northern consumers.</a:t>
            </a:r>
          </a:p>
          <a:p>
            <a:pPr lvl="1" eaLnBrk="1" hangingPunct="1"/>
            <a:r>
              <a:rPr lang="en-US" dirty="0" smtClean="0"/>
              <a:t>Why the second half of </a:t>
            </a:r>
            <a:r>
              <a:rPr lang="en-US" dirty="0" err="1" smtClean="0"/>
              <a:t>Fogel’s</a:t>
            </a:r>
            <a:r>
              <a:rPr lang="en-US" dirty="0" smtClean="0"/>
              <a:t>  </a:t>
            </a:r>
            <a:r>
              <a:rPr lang="en-US" b="1" dirty="0" smtClean="0"/>
              <a:t>Without Consent or Contract (</a:t>
            </a:r>
            <a:r>
              <a:rPr lang="en-US" dirty="0" smtClean="0"/>
              <a:t>The Ideological and Political Battle Against Slavery) is about the battle to end slavery.</a:t>
            </a:r>
          </a:p>
          <a:p>
            <a:pPr eaLnBrk="1" hangingPunct="1"/>
            <a:r>
              <a:rPr lang="en-US" sz="2800" dirty="0" smtClean="0"/>
              <a:t>Slavery the </a:t>
            </a:r>
            <a:r>
              <a:rPr lang="en-US" sz="2800" dirty="0" smtClean="0">
                <a:solidFill>
                  <a:srgbClr val="C90C03"/>
                </a:solidFill>
              </a:rPr>
              <a:t>low cost method of producing cotton</a:t>
            </a:r>
            <a:r>
              <a:rPr lang="en-US" sz="2800" dirty="0" smtClean="0"/>
              <a:t>. </a:t>
            </a:r>
          </a:p>
          <a:p>
            <a:pPr eaLnBrk="1" hangingPunct="1"/>
            <a:r>
              <a:rPr lang="en-US" sz="2800" dirty="0" smtClean="0"/>
              <a:t>Consumers </a:t>
            </a:r>
            <a:r>
              <a:rPr lang="en-US" sz="2800" dirty="0" smtClean="0"/>
              <a:t>who bought cotton textiles enjoyed the benefits of slavery in terms of lower cotton prices.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739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Road to the Civil War: Why fight?</a:t>
            </a:r>
            <a:endParaRPr lang="en-US" sz="32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534400" cy="4343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C90C03"/>
                </a:solidFill>
                <a:cs typeface="Arial" charset="0"/>
              </a:rPr>
              <a:t>Compromise</a:t>
            </a:r>
            <a:r>
              <a:rPr lang="en-US" sz="2800" dirty="0" smtClean="0">
                <a:cs typeface="Arial" charset="0"/>
              </a:rPr>
              <a:t>--division of powers, senate vs. house of republicans, etc. is built into the Constitution.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C90C03"/>
                </a:solidFill>
                <a:cs typeface="Arial" charset="0"/>
              </a:rPr>
              <a:t>Encourages differences of opinion into the political arena</a:t>
            </a:r>
            <a:r>
              <a:rPr lang="en-US" sz="2800" dirty="0" smtClean="0">
                <a:cs typeface="Arial" charset="0"/>
              </a:rPr>
              <a:t> and it has largely been a success.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>
                <a:cs typeface="Arial" charset="0"/>
              </a:rPr>
              <a:t>How does this work with slavery  as time goes on and what went wrong?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3256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“The Great Moral Crusade.”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800600"/>
          </a:xfrm>
        </p:spPr>
        <p:txBody>
          <a:bodyPr/>
          <a:lstStyle/>
          <a:p>
            <a:pPr eaLnBrk="1" hangingPunct="1"/>
            <a:r>
              <a:rPr lang="en-US" sz="2800" smtClean="0"/>
              <a:t>Northerners subjected themselves to </a:t>
            </a:r>
            <a:r>
              <a:rPr lang="en-US" sz="2800" smtClean="0">
                <a:solidFill>
                  <a:srgbClr val="C90C03"/>
                </a:solidFill>
              </a:rPr>
              <a:t>huge cost to end slavery which did not directly benefit them</a:t>
            </a:r>
            <a:r>
              <a:rPr lang="en-US" sz="2800" smtClean="0"/>
              <a:t>.</a:t>
            </a:r>
          </a:p>
          <a:p>
            <a:pPr eaLnBrk="1" hangingPunct="1"/>
            <a:r>
              <a:rPr lang="en-US" sz="2800" smtClean="0">
                <a:solidFill>
                  <a:srgbClr val="C90C03"/>
                </a:solidFill>
              </a:rPr>
              <a:t>Moral explanations</a:t>
            </a:r>
            <a:r>
              <a:rPr lang="en-US" sz="2800" smtClean="0"/>
              <a:t> of the end of slavery.</a:t>
            </a:r>
          </a:p>
          <a:p>
            <a:pPr lvl="1" eaLnBrk="1" hangingPunct="1">
              <a:buFont typeface="Arial" charset="0"/>
              <a:buNone/>
            </a:pPr>
            <a:r>
              <a:rPr lang="en-US" sz="2400" smtClean="0"/>
              <a:t>Fogel concludes that whites were not pursuing their </a:t>
            </a:r>
            <a:r>
              <a:rPr lang="en-US" sz="2400" smtClean="0">
                <a:solidFill>
                  <a:srgbClr val="C90C03"/>
                </a:solidFill>
              </a:rPr>
              <a:t>narrowly defined self interest (money income)</a:t>
            </a:r>
            <a:r>
              <a:rPr lang="en-US" sz="2400" smtClean="0"/>
              <a:t> in ending slavery but instead were </a:t>
            </a:r>
            <a:r>
              <a:rPr lang="en-US" sz="2400" smtClean="0">
                <a:solidFill>
                  <a:srgbClr val="C90C03"/>
                </a:solidFill>
              </a:rPr>
              <a:t>motivated mainly by moral factors</a:t>
            </a:r>
            <a:r>
              <a:rPr lang="en-US" sz="2400" smtClean="0"/>
              <a:t>. </a:t>
            </a:r>
          </a:p>
          <a:p>
            <a:pPr lvl="1" eaLnBrk="1" hangingPunct="1"/>
            <a:r>
              <a:rPr lang="en-US" smtClean="0"/>
              <a:t>Why half of his book, </a:t>
            </a:r>
            <a:r>
              <a:rPr lang="en-US" i="1" smtClean="0"/>
              <a:t>Without Consent or Contract</a:t>
            </a:r>
            <a:r>
              <a:rPr lang="en-US" smtClean="0"/>
              <a:t>, is entitled “The Ideological and Political Campaign Against Slavery.”</a:t>
            </a:r>
          </a:p>
        </p:txBody>
      </p:sp>
    </p:spTree>
    <p:extLst>
      <p:ext uri="{BB962C8B-B14F-4D97-AF65-F5344CB8AC3E}">
        <p14:creationId xmlns:p14="http://schemas.microsoft.com/office/powerpoint/2010/main" val="195380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Turning Point of US Economic History?</a:t>
            </a:r>
          </a:p>
        </p:txBody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Was the Civil War the turning point of US Economic History? If so why?</a:t>
            </a:r>
          </a:p>
          <a:p>
            <a:pPr lvl="1"/>
            <a:r>
              <a:rPr lang="en-US" dirty="0" smtClean="0"/>
              <a:t>Not much evidence to support in GDP or GDP per capita growth </a:t>
            </a:r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Civil War does not stimulate the US economy</a:t>
            </a:r>
          </a:p>
          <a:p>
            <a:pPr lvl="2"/>
            <a:r>
              <a:rPr lang="en-US" dirty="0" smtClean="0"/>
              <a:t>Data does </a:t>
            </a:r>
            <a:r>
              <a:rPr lang="en-US" smtClean="0"/>
              <a:t>not support Beard-Hacker </a:t>
            </a:r>
            <a:r>
              <a:rPr lang="en-US" dirty="0" smtClean="0"/>
              <a:t>thesis</a:t>
            </a:r>
            <a:endParaRPr lang="en-US" dirty="0" smtClean="0"/>
          </a:p>
          <a:p>
            <a:pPr lvl="1"/>
            <a:r>
              <a:rPr lang="en-US" dirty="0" smtClean="0"/>
              <a:t>The Southern economy does grow more slowly than the Northern economy after the war.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55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cs typeface="Arial" charset="0"/>
              </a:rPr>
              <a:t>The </a:t>
            </a:r>
            <a:r>
              <a:rPr lang="en-US" dirty="0" smtClean="0">
                <a:cs typeface="Arial" charset="0"/>
              </a:rPr>
              <a:t>Constitution </a:t>
            </a:r>
            <a:r>
              <a:rPr lang="en-US" dirty="0">
                <a:cs typeface="Arial" charset="0"/>
              </a:rPr>
              <a:t>and politicians wrestled with the slavery question for decades prior to the Civil War. </a:t>
            </a:r>
            <a:endParaRPr lang="en-US" dirty="0" smtClean="0">
              <a:cs typeface="Arial" charset="0"/>
            </a:endParaRPr>
          </a:p>
          <a:p>
            <a:pPr lvl="1"/>
            <a:r>
              <a:rPr lang="en-US" dirty="0">
                <a:cs typeface="Times New Roman" pitchFamily="18" charset="0"/>
              </a:rPr>
              <a:t>3/5ths Compromise-count each slave as 3/5ths of a person for determining representation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lvl="1"/>
            <a:r>
              <a:rPr lang="en-US" dirty="0">
                <a:cs typeface="Times New Roman" pitchFamily="18" charset="0"/>
              </a:rPr>
              <a:t>End of slave trade in </a:t>
            </a:r>
            <a:r>
              <a:rPr lang="en-US" dirty="0" smtClean="0">
                <a:cs typeface="Times New Roman" pitchFamily="18" charset="0"/>
              </a:rPr>
              <a:t>1810- made some think further compromise was not necessary, expected system </a:t>
            </a:r>
            <a:r>
              <a:rPr lang="en-US" dirty="0">
                <a:cs typeface="Times New Roman" pitchFamily="18" charset="0"/>
              </a:rPr>
              <a:t>of </a:t>
            </a:r>
            <a:r>
              <a:rPr lang="en-US" dirty="0" smtClean="0">
                <a:cs typeface="Times New Roman" pitchFamily="18" charset="0"/>
              </a:rPr>
              <a:t>slavery to end on its own.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As new states were admitted the question of slave or free became an issue </a:t>
            </a:r>
            <a:endParaRPr lang="en-US" dirty="0">
              <a:cs typeface="Times New Roman" pitchFamily="18" charset="0"/>
            </a:endParaRPr>
          </a:p>
          <a:p>
            <a:pPr lvl="1"/>
            <a:endParaRPr lang="en-US" dirty="0"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00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1820 Missouri Compromise</a:t>
            </a:r>
          </a:p>
          <a:p>
            <a:pPr lvl="1"/>
            <a:r>
              <a:rPr lang="en-US" dirty="0" smtClean="0"/>
              <a:t>In 1819, there were 11 slave states and 11 free states</a:t>
            </a:r>
          </a:p>
          <a:p>
            <a:pPr lvl="1"/>
            <a:r>
              <a:rPr lang="en-US" dirty="0" smtClean="0"/>
              <a:t>Missouri admitted as slave state balanced by Maine as a free state.</a:t>
            </a:r>
          </a:p>
          <a:p>
            <a:pPr lvl="1"/>
            <a:r>
              <a:rPr lang="en-US" dirty="0" smtClean="0"/>
              <a:t>Established precedent of states being admitted in pairs</a:t>
            </a:r>
          </a:p>
          <a:p>
            <a:pPr lvl="1"/>
            <a:r>
              <a:rPr lang="en-US" dirty="0" smtClean="0"/>
              <a:t>By 1850 15 free states and 15 slave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compromise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Controversy of land acquired when land was ceded from Mexico because much of this land was suitable for cotton.</a:t>
            </a:r>
          </a:p>
          <a:p>
            <a:r>
              <a:rPr lang="en-US" dirty="0" smtClean="0"/>
              <a:t>Compromise of 1850 and Kansas –Nebraska Act of </a:t>
            </a:r>
            <a:r>
              <a:rPr lang="en-US" dirty="0" smtClean="0"/>
              <a:t>1854</a:t>
            </a:r>
            <a:endParaRPr lang="en-US" dirty="0" smtClean="0"/>
          </a:p>
          <a:p>
            <a:pPr lvl="1"/>
            <a:r>
              <a:rPr lang="en-US" dirty="0" smtClean="0"/>
              <a:t>California admitted as free state</a:t>
            </a:r>
          </a:p>
          <a:p>
            <a:pPr lvl="1"/>
            <a:r>
              <a:rPr lang="en-US" dirty="0" smtClean="0"/>
              <a:t>Utah, New Mexico, Kansas, Nebraska organized as territories with question of slave </a:t>
            </a:r>
            <a:r>
              <a:rPr lang="en-US" dirty="0" err="1" smtClean="0"/>
              <a:t>vs</a:t>
            </a:r>
            <a:r>
              <a:rPr lang="en-US" dirty="0" smtClean="0"/>
              <a:t> free to be decided at statehood.</a:t>
            </a:r>
          </a:p>
          <a:p>
            <a:pPr lvl="2"/>
            <a:r>
              <a:rPr lang="en-US" dirty="0" smtClean="0"/>
              <a:t>Violence in Kansas over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Abolitionist movement in North gains strength</a:t>
            </a:r>
          </a:p>
          <a:p>
            <a:pPr lvl="1"/>
            <a:r>
              <a:rPr lang="en-US" dirty="0" smtClean="0"/>
              <a:t>Recent immigrants do not feel strongly about slavery either for or against</a:t>
            </a:r>
          </a:p>
          <a:p>
            <a:pPr lvl="1"/>
            <a:r>
              <a:rPr lang="en-US" dirty="0" smtClean="0"/>
              <a:t>Farmers in Northwest concerned about competition from slave agriculture, no longer identify with southern planters</a:t>
            </a:r>
          </a:p>
          <a:p>
            <a:pPr lvl="2"/>
            <a:r>
              <a:rPr lang="en-US" dirty="0" smtClean="0"/>
              <a:t>No evidence that this concern was justified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36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of 1860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Abraham Lincoln is the Republican Candidate</a:t>
            </a:r>
          </a:p>
          <a:p>
            <a:pPr lvl="1"/>
            <a:r>
              <a:rPr lang="en-US" dirty="0" smtClean="0"/>
              <a:t>Platform is to limit slavery to existing slave states</a:t>
            </a:r>
          </a:p>
          <a:p>
            <a:r>
              <a:rPr lang="en-US" dirty="0" smtClean="0"/>
              <a:t>Democratic Party  splits</a:t>
            </a:r>
          </a:p>
          <a:p>
            <a:pPr lvl="1"/>
            <a:r>
              <a:rPr lang="en-US" dirty="0" smtClean="0"/>
              <a:t>Stephen Douglas is the  northern Democratic Party Candidate</a:t>
            </a:r>
          </a:p>
          <a:p>
            <a:pPr lvl="1"/>
            <a:r>
              <a:rPr lang="en-US" dirty="0" smtClean="0"/>
              <a:t>John Breckinridge is the Southern Democratic Party Candidate</a:t>
            </a:r>
          </a:p>
          <a:p>
            <a:r>
              <a:rPr lang="en-US" dirty="0" smtClean="0"/>
              <a:t>John Bell is Constitutional Union Party Candidates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48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Election of 1860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684987" cy="2717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09800" y="4572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Presidential Election 1860. </a:t>
            </a:r>
            <a:r>
              <a:rPr lang="en-US" b="1" dirty="0"/>
              <a:t>Red</a:t>
            </a:r>
            <a:r>
              <a:rPr lang="en-US" dirty="0"/>
              <a:t> shows states won by Lincoln, </a:t>
            </a:r>
            <a:r>
              <a:rPr lang="en-US" b="1" dirty="0"/>
              <a:t>green</a:t>
            </a:r>
            <a:r>
              <a:rPr lang="en-US" dirty="0"/>
              <a:t> by Breckinridge, </a:t>
            </a:r>
            <a:r>
              <a:rPr lang="en-US" b="1" dirty="0"/>
              <a:t>orange</a:t>
            </a:r>
            <a:r>
              <a:rPr lang="en-US" dirty="0"/>
              <a:t> by Bell, and </a:t>
            </a:r>
            <a:r>
              <a:rPr lang="en-US" b="1" dirty="0"/>
              <a:t>blue</a:t>
            </a:r>
            <a:r>
              <a:rPr lang="en-US" dirty="0"/>
              <a:t> by Douglas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56388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Lincoln election, southern  states succeed from the Union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44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The end of slavery the one big issue where the U.S. constitution failed. 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Capital Value of Slaves in 1860 was $2.7 Billion.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Clearly, the end of slavery would have a profound and significant effect on the average white southerner’s welfare.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Southerners were not going to agree to any system of voluntary emancipation that did not  compensate them for the value of their slaves.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Northerners would have had to impose very large tax increases to pay for voluntary emancipation.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Abolitionist movement in the North was strongly committed to the end of slavery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Most committed to equal rights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Average Northerner was not strongly committed to the end of slavery and was not committed to equal rights</a:t>
            </a:r>
          </a:p>
        </p:txBody>
      </p:sp>
    </p:spTree>
    <p:extLst>
      <p:ext uri="{BB962C8B-B14F-4D97-AF65-F5344CB8AC3E}">
        <p14:creationId xmlns:p14="http://schemas.microsoft.com/office/powerpoint/2010/main" val="306266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1107</Words>
  <Application>Microsoft Office PowerPoint</Application>
  <PresentationFormat>On-screen Show (4:3)</PresentationFormat>
  <Paragraphs>99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Worksheet</vt:lpstr>
      <vt:lpstr>Civil War</vt:lpstr>
      <vt:lpstr>Road to the Civil War: Why fight?</vt:lpstr>
      <vt:lpstr>PowerPoint Presentation</vt:lpstr>
      <vt:lpstr>PowerPoint Presentation</vt:lpstr>
      <vt:lpstr>Further compromise</vt:lpstr>
      <vt:lpstr>What Changes?</vt:lpstr>
      <vt:lpstr>Election of 1860</vt:lpstr>
      <vt:lpstr>Results of Election of 1860</vt:lpstr>
      <vt:lpstr>The end of slavery the one big issue where the U.S. constitution failed. </vt:lpstr>
      <vt:lpstr>PowerPoint Presentation</vt:lpstr>
      <vt:lpstr>PowerPoint Presentation</vt:lpstr>
      <vt:lpstr>How Many People Died in Civil War?</vt:lpstr>
      <vt:lpstr>If you were a draft age male what were your chances of being killed or wounded?</vt:lpstr>
      <vt:lpstr>Monetary Cost of Civil War</vt:lpstr>
      <vt:lpstr>The Great Tragedy of the Civil War. </vt:lpstr>
      <vt:lpstr>Explaining the Lethality of Civil War. </vt:lpstr>
      <vt:lpstr>More Technology</vt:lpstr>
      <vt:lpstr>Technology and Tactics</vt:lpstr>
      <vt:lpstr>The Conundrum of the Civil War.—Why did Northerners fight CW? </vt:lpstr>
      <vt:lpstr>“The Great Moral Crusade.”</vt:lpstr>
      <vt:lpstr>Turning Point of US Economic History?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War</dc:title>
  <dc:creator>Virts, Nancy L</dc:creator>
  <cp:lastModifiedBy>Virts, Nancy L</cp:lastModifiedBy>
  <cp:revision>16</cp:revision>
  <dcterms:created xsi:type="dcterms:W3CDTF">2012-03-13T22:20:20Z</dcterms:created>
  <dcterms:modified xsi:type="dcterms:W3CDTF">2012-03-21T20:38:00Z</dcterms:modified>
</cp:coreProperties>
</file>